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457165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91433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371494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82866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2285825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742989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3200155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365732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22222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BCEFA"/>
          </a:solidFill>
        </a:fill>
      </a:tcStyle>
    </a:wholeTbl>
    <a:band2H>
      <a:tcTxStyle b="def" i="def"/>
      <a:tcStyle>
        <a:tcBdr/>
        <a:fill>
          <a:solidFill>
            <a:srgbClr val="E7E8FD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FFCAD1"/>
          </a:solidFill>
        </a:fill>
      </a:tcStyle>
    </a:wholeTbl>
    <a:band2H>
      <a:tcTxStyle b="def" i="def"/>
      <a:tcStyle>
        <a:tcBdr/>
        <a:fill>
          <a:solidFill>
            <a:srgbClr val="FFE6EA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DCFE7"/>
          </a:solidFill>
        </a:fill>
      </a:tcStyle>
    </a:wholeTbl>
    <a:band2H>
      <a:tcTxStyle b="def" i="def"/>
      <a:tcStyle>
        <a:tcBdr/>
        <a:fill>
          <a:solidFill>
            <a:srgbClr val="E7E8F3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22222"/>
        </a:fontRef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F0F0"/>
          </a:solidFill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38100" cap="flat">
              <a:solidFill>
                <a:srgbClr val="F0F0F0"/>
              </a:solidFill>
              <a:prstDash val="solid"/>
              <a:round/>
            </a:ln>
          </a:top>
          <a:bottom>
            <a:ln w="127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F0F0F0"/>
      </a:tcTxStyle>
      <a:tcStyle>
        <a:tcBdr>
          <a:left>
            <a:ln w="12700" cap="flat">
              <a:solidFill>
                <a:srgbClr val="F0F0F0"/>
              </a:solidFill>
              <a:prstDash val="solid"/>
              <a:round/>
            </a:ln>
          </a:left>
          <a:right>
            <a:ln w="12700" cap="flat">
              <a:solidFill>
                <a:srgbClr val="F0F0F0"/>
              </a:solidFill>
              <a:prstDash val="solid"/>
              <a:round/>
            </a:ln>
          </a:right>
          <a:top>
            <a:ln w="12700" cap="flat">
              <a:solidFill>
                <a:srgbClr val="F0F0F0"/>
              </a:solidFill>
              <a:prstDash val="solid"/>
              <a:round/>
            </a:ln>
          </a:top>
          <a:bottom>
            <a:ln w="38100" cap="flat">
              <a:solidFill>
                <a:srgbClr val="F0F0F0"/>
              </a:solidFill>
              <a:prstDash val="solid"/>
              <a:round/>
            </a:ln>
          </a:bottom>
          <a:insideH>
            <a:ln w="12700" cap="flat">
              <a:solidFill>
                <a:srgbClr val="F0F0F0"/>
              </a:solidFill>
              <a:prstDash val="solid"/>
              <a:round/>
            </a:ln>
          </a:insideH>
          <a:insideV>
            <a:ln w="12700" cap="flat">
              <a:solidFill>
                <a:srgbClr val="F0F0F0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22222"/>
        </a:fontRef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solidFill>
            <a:srgbClr val="22222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enSans-Bold"/>
          <a:ea typeface="OpenSans-Bold"/>
          <a:cs typeface="OpenSans-Bold"/>
        </a:font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solidFill>
            <a:srgbClr val="222222">
              <a:alpha val="20000"/>
            </a:srgbClr>
          </a:solidFill>
        </a:fill>
      </a:tcStyle>
    </a:firstCol>
    <a:lastRow>
      <a:tcTxStyle b="on" i="off">
        <a:font>
          <a:latin typeface="OpenSans-Bold"/>
          <a:ea typeface="OpenSans-Bold"/>
          <a:cs typeface="OpenSans-Bold"/>
        </a:font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127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OpenSans-Bold"/>
          <a:ea typeface="OpenSans-Bold"/>
          <a:cs typeface="OpenSans-Bold"/>
        </a:font>
        <a:srgbClr val="222222"/>
      </a:tcTxStyle>
      <a:tcStyle>
        <a:tcBdr>
          <a:left>
            <a:ln w="12700" cap="flat">
              <a:solidFill>
                <a:srgbClr val="222222"/>
              </a:solidFill>
              <a:prstDash val="solid"/>
              <a:round/>
            </a:ln>
          </a:left>
          <a:right>
            <a:ln w="12700" cap="flat">
              <a:solidFill>
                <a:srgbClr val="222222"/>
              </a:solidFill>
              <a:prstDash val="solid"/>
              <a:round/>
            </a:ln>
          </a:right>
          <a:top>
            <a:ln w="127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solidFill>
                <a:srgbClr val="222222"/>
              </a:solidFill>
              <a:prstDash val="solid"/>
              <a:round/>
            </a:ln>
          </a:insideH>
          <a:insideV>
            <a:ln w="12700" cap="flat">
              <a:solidFill>
                <a:srgbClr val="22222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24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" name="Picture Placeholder 8"/>
          <p:cNvSpPr/>
          <p:nvPr>
            <p:ph type="pic" sz="quarter" idx="13"/>
          </p:nvPr>
        </p:nvSpPr>
        <p:spPr>
          <a:xfrm>
            <a:off x="7634513" y="2308497"/>
            <a:ext cx="2245361" cy="2245360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" name="Title Text"/>
          <p:cNvSpPr txBox="1"/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9" name="Picture Placeholder 8"/>
          <p:cNvSpPr/>
          <p:nvPr>
            <p:ph type="pic" sz="quarter" idx="14"/>
          </p:nvPr>
        </p:nvSpPr>
        <p:spPr>
          <a:xfrm>
            <a:off x="9946640" y="0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Picture Placeholder 8"/>
          <p:cNvSpPr/>
          <p:nvPr>
            <p:ph type="pic" sz="quarter" idx="15"/>
          </p:nvPr>
        </p:nvSpPr>
        <p:spPr>
          <a:xfrm>
            <a:off x="9946640" y="2308497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Picture Placeholder 8"/>
          <p:cNvSpPr/>
          <p:nvPr>
            <p:ph type="pic" sz="quarter" idx="16"/>
          </p:nvPr>
        </p:nvSpPr>
        <p:spPr>
          <a:xfrm>
            <a:off x="9946640" y="4616994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Picture Placeholder 8"/>
          <p:cNvSpPr/>
          <p:nvPr>
            <p:ph type="pic" sz="quarter" idx="17"/>
          </p:nvPr>
        </p:nvSpPr>
        <p:spPr>
          <a:xfrm>
            <a:off x="7634513" y="0"/>
            <a:ext cx="2245361" cy="22453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Picture Placeholder 8"/>
          <p:cNvSpPr/>
          <p:nvPr>
            <p:ph type="pic" sz="quarter" idx="18"/>
          </p:nvPr>
        </p:nvSpPr>
        <p:spPr>
          <a:xfrm>
            <a:off x="7634513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Picture Placeholder 8"/>
          <p:cNvSpPr/>
          <p:nvPr>
            <p:ph type="pic" sz="quarter" idx="19"/>
          </p:nvPr>
        </p:nvSpPr>
        <p:spPr>
          <a:xfrm>
            <a:off x="5312226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Picture Placeholder 8"/>
          <p:cNvSpPr/>
          <p:nvPr>
            <p:ph type="pic" sz="quarter" idx="20"/>
          </p:nvPr>
        </p:nvSpPr>
        <p:spPr>
          <a:xfrm>
            <a:off x="2979056" y="4624976"/>
            <a:ext cx="2245361" cy="22453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43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4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" name="Picture Placeholder 7"/>
          <p:cNvSpPr/>
          <p:nvPr>
            <p:ph type="pic" sz="quarter" idx="13"/>
          </p:nvPr>
        </p:nvSpPr>
        <p:spPr>
          <a:xfrm>
            <a:off x="4184903" y="1517904"/>
            <a:ext cx="3822193" cy="38221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54" name="TextBox 15"/>
          <p:cNvSpPr txBox="1"/>
          <p:nvPr/>
        </p:nvSpPr>
        <p:spPr>
          <a:xfrm rot="16200000">
            <a:off x="215804" y="374672"/>
            <a:ext cx="541910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voodoo</a:t>
            </a:r>
          </a:p>
        </p:txBody>
      </p:sp>
      <p:sp>
        <p:nvSpPr>
          <p:cNvPr id="55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" name="Title Text"/>
          <p:cNvSpPr txBox="1"/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66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7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2028825" y="946702"/>
            <a:ext cx="4067177" cy="124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0" name="Picture Placeholder 8"/>
          <p:cNvSpPr/>
          <p:nvPr>
            <p:ph type="pic" sz="quarter" idx="13"/>
          </p:nvPr>
        </p:nvSpPr>
        <p:spPr>
          <a:xfrm>
            <a:off x="7316654" y="1125537"/>
            <a:ext cx="1811383" cy="16892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Picture Placeholder 8"/>
          <p:cNvSpPr/>
          <p:nvPr>
            <p:ph type="pic" sz="quarter" idx="14"/>
          </p:nvPr>
        </p:nvSpPr>
        <p:spPr>
          <a:xfrm>
            <a:off x="8621214" y="4478368"/>
            <a:ext cx="2551611" cy="23796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Picture Placeholder 8"/>
          <p:cNvSpPr/>
          <p:nvPr>
            <p:ph type="pic" sz="quarter" idx="15"/>
          </p:nvPr>
        </p:nvSpPr>
        <p:spPr>
          <a:xfrm>
            <a:off x="6096000" y="2179129"/>
            <a:ext cx="1811383" cy="1689295"/>
          </a:xfrm>
          <a:prstGeom prst="rect">
            <a:avLst/>
          </a:prstGeom>
          <a:effectLst>
            <a:outerShdw sx="100000" sy="100000" kx="0" ky="0" algn="b" rotWithShape="0" blurRad="762000" dist="254000" dir="5400000">
              <a:srgbClr val="000000">
                <a:alpha val="3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8"/>
          <p:cNvSpPr/>
          <p:nvPr>
            <p:ph type="pic" idx="13"/>
          </p:nvPr>
        </p:nvSpPr>
        <p:spPr>
          <a:xfrm>
            <a:off x="6096001" y="-30481"/>
            <a:ext cx="6085841" cy="68884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0" name="Rectangle 13"/>
          <p:cNvSpPr/>
          <p:nvPr/>
        </p:nvSpPr>
        <p:spPr>
          <a:xfrm>
            <a:off x="11181521" y="6291469"/>
            <a:ext cx="1003854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81" name="TextBox 15"/>
          <p:cNvSpPr txBox="1"/>
          <p:nvPr/>
        </p:nvSpPr>
        <p:spPr>
          <a:xfrm rot="16200000">
            <a:off x="11397325" y="374672"/>
            <a:ext cx="541910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voodoo</a:t>
            </a:r>
          </a:p>
        </p:txBody>
      </p:sp>
      <p:sp>
        <p:nvSpPr>
          <p:cNvPr id="82" name="Straight Connector 17"/>
          <p:cNvSpPr/>
          <p:nvPr/>
        </p:nvSpPr>
        <p:spPr>
          <a:xfrm>
            <a:off x="11496888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traight Connector 18"/>
          <p:cNvSpPr/>
          <p:nvPr/>
        </p:nvSpPr>
        <p:spPr>
          <a:xfrm>
            <a:off x="11697938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1573383" y="6443220"/>
            <a:ext cx="220128" cy="231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xfrm>
            <a:off x="1024970" y="1175302"/>
            <a:ext cx="10146613" cy="1647412"/>
          </a:xfrm>
          <a:prstGeom prst="rect">
            <a:avLst/>
          </a:prstGeom>
          <a:effectLst>
            <a:outerShdw sx="100000" sy="100000" kx="0" ky="0" algn="b" rotWithShape="0" blurRad="762000" dist="381000" dir="5400000">
              <a:srgbClr val="000000">
                <a:alpha val="30000"/>
              </a:srgbClr>
            </a:outerShdw>
          </a:effectLst>
        </p:spPr>
        <p:txBody>
          <a:bodyPr>
            <a:normAutofit fontScale="100000" lnSpcReduction="0"/>
          </a:bodyPr>
          <a:lstStyle>
            <a:lvl1pPr>
              <a:defRPr b="1" spc="-151" sz="12000">
                <a:solidFill>
                  <a:srgbClr val="22222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/>
          <p:nvPr/>
        </p:nvSpPr>
        <p:spPr>
          <a:xfrm>
            <a:off x="0" y="6291469"/>
            <a:ext cx="1003853" cy="5665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0F0F0"/>
                </a:solidFill>
              </a:defRPr>
            </a:pPr>
          </a:p>
        </p:txBody>
      </p:sp>
      <p:sp>
        <p:nvSpPr>
          <p:cNvPr id="3" name="TextBox 15"/>
          <p:cNvSpPr txBox="1"/>
          <p:nvPr/>
        </p:nvSpPr>
        <p:spPr>
          <a:xfrm rot="16200000">
            <a:off x="215804" y="374672"/>
            <a:ext cx="541910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voodoo</a:t>
            </a:r>
          </a:p>
        </p:txBody>
      </p:sp>
      <p:sp>
        <p:nvSpPr>
          <p:cNvPr id="4" name="Straight Connector 17"/>
          <p:cNvSpPr/>
          <p:nvPr/>
        </p:nvSpPr>
        <p:spPr>
          <a:xfrm>
            <a:off x="315366" y="3389243"/>
            <a:ext cx="402103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" name="Straight Connector 18"/>
          <p:cNvSpPr/>
          <p:nvPr/>
        </p:nvSpPr>
        <p:spPr>
          <a:xfrm>
            <a:off x="315366" y="3468756"/>
            <a:ext cx="201052" cy="1"/>
          </a:xfrm>
          <a:prstGeom prst="line">
            <a:avLst/>
          </a:prstGeom>
          <a:ln w="19050">
            <a:solidFill>
              <a:srgbClr val="22222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b="1" sz="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" name="Rectangle 1"/>
          <p:cNvSpPr/>
          <p:nvPr/>
        </p:nvSpPr>
        <p:spPr>
          <a:xfrm>
            <a:off x="0" y="0"/>
            <a:ext cx="1019175" cy="6858000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spcBef>
                <a:spcPts val="1000"/>
              </a:spcBef>
              <a:defRPr b="1" sz="1400">
                <a:latin typeface="OpenSans-Bold"/>
                <a:ea typeface="OpenSans-Bold"/>
                <a:cs typeface="OpenSans-Bold"/>
                <a:sym typeface="OpenSans-Bold"/>
              </a:defRPr>
            </a:pPr>
          </a:p>
        </p:txBody>
      </p:sp>
      <p:sp>
        <p:nvSpPr>
          <p:cNvPr id="8" name="Title Text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3600" u="none">
          <a:solidFill>
            <a:schemeClr val="accent1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1pPr>
      <a:lvl2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3600" u="none">
          <a:solidFill>
            <a:schemeClr val="accent1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2pPr>
      <a:lvl3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3600" u="none">
          <a:solidFill>
            <a:schemeClr val="accent1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3pPr>
      <a:lvl4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3600" u="none">
          <a:solidFill>
            <a:schemeClr val="accent1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4pPr>
      <a:lvl5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3600" u="none">
          <a:solidFill>
            <a:schemeClr val="accent1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5pPr>
      <a:lvl6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3600" u="none">
          <a:solidFill>
            <a:schemeClr val="accent1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6pPr>
      <a:lvl7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3600" u="none">
          <a:solidFill>
            <a:schemeClr val="accent1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7pPr>
      <a:lvl8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3600" u="none">
          <a:solidFill>
            <a:schemeClr val="accent1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8pPr>
      <a:lvl9pPr marL="0" marR="0" indent="0" algn="l" defTabSz="91431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3600" u="none">
          <a:solidFill>
            <a:schemeClr val="accent1"/>
          </a:solidFill>
          <a:uFillTx/>
          <a:latin typeface="Montserrat ExtraBold"/>
          <a:ea typeface="Montserrat ExtraBold"/>
          <a:cs typeface="Montserrat ExtraBold"/>
          <a:sym typeface="Montserrat ExtraBold"/>
        </a:defRPr>
      </a:lvl9pPr>
    </p:titleStyle>
    <p:bodyStyle>
      <a:lvl1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5pPr>
      <a:lvl6pPr marL="2641362" marR="0" indent="-355568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6pPr>
      <a:lvl7pPr marL="3098522" marR="0" indent="-355568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7pPr>
      <a:lvl8pPr marL="3555680" marR="0" indent="-355568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8pPr>
      <a:lvl9pPr marL="4012838" marR="0" indent="-355568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solidFill>
            <a:srgbClr val="222222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457165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91433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1371494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182866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2285825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2742989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3200155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365732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laurynas-mereckas-1TL8AoEDj_c-unsplash.jpg" descr="laurynas-mereckas-1TL8AoEDj_c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550" t="0" r="20550" b="0"/>
          <a:stretch>
            <a:fillRect/>
          </a:stretch>
        </p:blipFill>
        <p:spPr>
          <a:xfrm>
            <a:off x="6103923" y="-15280"/>
            <a:ext cx="6085842" cy="6888481"/>
          </a:xfrm>
          <a:prstGeom prst="rect">
            <a:avLst/>
          </a:prstGeom>
        </p:spPr>
      </p:pic>
      <p:sp>
        <p:nvSpPr>
          <p:cNvPr id="95" name="Slide Number Placeholder 24"/>
          <p:cNvSpPr txBox="1"/>
          <p:nvPr>
            <p:ph type="sldNum" sz="quarter" idx="2"/>
          </p:nvPr>
        </p:nvSpPr>
        <p:spPr>
          <a:xfrm>
            <a:off x="11602380" y="6443220"/>
            <a:ext cx="162135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Title 1"/>
          <p:cNvSpPr txBox="1"/>
          <p:nvPr>
            <p:ph type="title"/>
          </p:nvPr>
        </p:nvSpPr>
        <p:spPr>
          <a:xfrm>
            <a:off x="918128" y="1745029"/>
            <a:ext cx="3589020" cy="1888632"/>
          </a:xfrm>
          <a:prstGeom prst="rect">
            <a:avLst/>
          </a:prstGeom>
        </p:spPr>
        <p:txBody>
          <a:bodyPr/>
          <a:lstStyle/>
          <a:p>
            <a:pPr defTabSz="786313">
              <a:defRPr spc="-111" sz="6708"/>
            </a:pPr>
            <a:r>
              <a:t>Women</a:t>
            </a:r>
          </a:p>
          <a:p>
            <a:pPr defTabSz="786313">
              <a:defRPr spc="-111" sz="6708"/>
            </a:pPr>
            <a:r>
              <a:t>Techies</a:t>
            </a:r>
          </a:p>
        </p:txBody>
      </p:sp>
      <p:sp>
        <p:nvSpPr>
          <p:cNvPr id="97" name="Freeform 27"/>
          <p:cNvSpPr/>
          <p:nvPr/>
        </p:nvSpPr>
        <p:spPr>
          <a:xfrm>
            <a:off x="5876457" y="5505451"/>
            <a:ext cx="439085" cy="442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4860"/>
                  <a:pt x="16740" y="0"/>
                  <a:pt x="10800" y="0"/>
                </a:cubicBezTo>
                <a:cubicBezTo>
                  <a:pt x="4860" y="0"/>
                  <a:pt x="0" y="4860"/>
                  <a:pt x="0" y="10800"/>
                </a:cubicBezTo>
                <a:cubicBezTo>
                  <a:pt x="0" y="16740"/>
                  <a:pt x="4860" y="21600"/>
                  <a:pt x="10800" y="21600"/>
                </a:cubicBezTo>
                <a:cubicBezTo>
                  <a:pt x="16740" y="21600"/>
                  <a:pt x="21600" y="16740"/>
                  <a:pt x="21600" y="10800"/>
                </a:cubicBezTo>
                <a:close/>
                <a:moveTo>
                  <a:pt x="1080" y="10800"/>
                </a:moveTo>
                <a:cubicBezTo>
                  <a:pt x="1080" y="5400"/>
                  <a:pt x="5400" y="1080"/>
                  <a:pt x="10800" y="1080"/>
                </a:cubicBezTo>
                <a:cubicBezTo>
                  <a:pt x="16200" y="1080"/>
                  <a:pt x="20520" y="5400"/>
                  <a:pt x="20520" y="10800"/>
                </a:cubicBezTo>
                <a:cubicBezTo>
                  <a:pt x="20520" y="16200"/>
                  <a:pt x="16200" y="20520"/>
                  <a:pt x="10800" y="20520"/>
                </a:cubicBezTo>
                <a:cubicBezTo>
                  <a:pt x="5400" y="20520"/>
                  <a:pt x="1080" y="16200"/>
                  <a:pt x="1080" y="10800"/>
                </a:cubicBezTo>
                <a:close/>
                <a:moveTo>
                  <a:pt x="11205" y="15930"/>
                </a:moveTo>
                <a:cubicBezTo>
                  <a:pt x="14175" y="12825"/>
                  <a:pt x="14175" y="12825"/>
                  <a:pt x="14175" y="12825"/>
                </a:cubicBezTo>
                <a:cubicBezTo>
                  <a:pt x="14445" y="12690"/>
                  <a:pt x="14445" y="12285"/>
                  <a:pt x="14175" y="12015"/>
                </a:cubicBezTo>
                <a:cubicBezTo>
                  <a:pt x="14040" y="11880"/>
                  <a:pt x="13635" y="11880"/>
                  <a:pt x="13500" y="12015"/>
                </a:cubicBezTo>
                <a:cubicBezTo>
                  <a:pt x="11340" y="14175"/>
                  <a:pt x="11340" y="14175"/>
                  <a:pt x="11340" y="14175"/>
                </a:cubicBezTo>
                <a:cubicBezTo>
                  <a:pt x="11340" y="6075"/>
                  <a:pt x="11340" y="6075"/>
                  <a:pt x="11340" y="6075"/>
                </a:cubicBezTo>
                <a:cubicBezTo>
                  <a:pt x="11340" y="5805"/>
                  <a:pt x="11070" y="5535"/>
                  <a:pt x="10800" y="5535"/>
                </a:cubicBezTo>
                <a:cubicBezTo>
                  <a:pt x="10530" y="5535"/>
                  <a:pt x="10260" y="5805"/>
                  <a:pt x="10260" y="6075"/>
                </a:cubicBezTo>
                <a:cubicBezTo>
                  <a:pt x="10260" y="14175"/>
                  <a:pt x="10260" y="14175"/>
                  <a:pt x="10260" y="14175"/>
                </a:cubicBezTo>
                <a:cubicBezTo>
                  <a:pt x="8100" y="12015"/>
                  <a:pt x="8100" y="12015"/>
                  <a:pt x="8100" y="12015"/>
                </a:cubicBezTo>
                <a:cubicBezTo>
                  <a:pt x="7965" y="11880"/>
                  <a:pt x="7560" y="11880"/>
                  <a:pt x="7425" y="12015"/>
                </a:cubicBezTo>
                <a:cubicBezTo>
                  <a:pt x="7155" y="12285"/>
                  <a:pt x="7155" y="12690"/>
                  <a:pt x="7425" y="12825"/>
                </a:cubicBezTo>
                <a:cubicBezTo>
                  <a:pt x="10395" y="15930"/>
                  <a:pt x="10395" y="15930"/>
                  <a:pt x="10395" y="15930"/>
                </a:cubicBezTo>
                <a:cubicBezTo>
                  <a:pt x="10530" y="15930"/>
                  <a:pt x="10665" y="16065"/>
                  <a:pt x="10800" y="16065"/>
                </a:cubicBezTo>
                <a:cubicBezTo>
                  <a:pt x="10935" y="16065"/>
                  <a:pt x="11070" y="15930"/>
                  <a:pt x="11205" y="159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254000" dist="152400" dir="5400000">
              <a:srgbClr val="000000">
                <a:alpha val="3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" name="Team: Lisp_wags"/>
          <p:cNvSpPr txBox="1"/>
          <p:nvPr/>
        </p:nvSpPr>
        <p:spPr>
          <a:xfrm>
            <a:off x="928491" y="4151243"/>
            <a:ext cx="356829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200">
                <a:solidFill>
                  <a:schemeClr val="accent1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Team: Lisp_wags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8" presetID="22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8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mph" nodeType="afterEffect" presetSubtype="0" presetID="6" grpId="5" accel="50000" decel="50000" fill="hold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100445" y="10044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" grpId="5"/>
      <p:bldP build="whole" bldLvl="1" animBg="1" rev="0" advAuto="0" spid="97" grpId="4"/>
      <p:bldP build="whole" bldLvl="1" animBg="1" rev="0" advAuto="0" spid="94" grpId="3"/>
      <p:bldP build="whole" bldLvl="1" animBg="1" rev="0" advAuto="0" spid="96" grpId="1"/>
      <p:bldP build="whole" bldLvl="1" animBg="1" rev="0" advAuto="0" spid="98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 Placeholder 24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Google Cloud Text to Speech"/>
          <p:cNvSpPr/>
          <p:nvPr/>
        </p:nvSpPr>
        <p:spPr>
          <a:xfrm>
            <a:off x="673339" y="1519368"/>
            <a:ext cx="2514512" cy="1270001"/>
          </a:xfrm>
          <a:prstGeom prst="rect">
            <a:avLst/>
          </a:prstGeom>
          <a:solidFill>
            <a:srgbClr val="000000"/>
          </a:solidFill>
          <a:ln w="25400">
            <a:solidFill>
              <a:schemeClr val="accent2"/>
            </a:solidFill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000">
                <a:solidFill>
                  <a:srgbClr val="FFFFFF"/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Google Cloud Text to Speech</a:t>
            </a:r>
          </a:p>
        </p:txBody>
      </p:sp>
      <p:sp>
        <p:nvSpPr>
          <p:cNvPr id="152" name="Return the Closest Response"/>
          <p:cNvSpPr/>
          <p:nvPr/>
        </p:nvSpPr>
        <p:spPr>
          <a:xfrm>
            <a:off x="3450275" y="2623122"/>
            <a:ext cx="2514513" cy="1270001"/>
          </a:xfrm>
          <a:prstGeom prst="rect">
            <a:avLst/>
          </a:prstGeom>
          <a:solidFill>
            <a:srgbClr val="000000"/>
          </a:solidFill>
          <a:ln w="25400">
            <a:solidFill>
              <a:schemeClr val="accent2"/>
            </a:solidFill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30" sz="2000">
                <a:solidFill>
                  <a:srgbClr val="FFFFFF"/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Return the Closest Response</a:t>
            </a:r>
          </a:p>
        </p:txBody>
      </p:sp>
      <p:sp>
        <p:nvSpPr>
          <p:cNvPr id="153" name="Fuzzy Search mechanism to pass the string"/>
          <p:cNvSpPr/>
          <p:nvPr/>
        </p:nvSpPr>
        <p:spPr>
          <a:xfrm>
            <a:off x="6227212" y="3726877"/>
            <a:ext cx="2514513" cy="1270001"/>
          </a:xfrm>
          <a:prstGeom prst="rect">
            <a:avLst/>
          </a:prstGeom>
          <a:solidFill>
            <a:srgbClr val="000000"/>
          </a:solidFill>
          <a:ln w="25400">
            <a:solidFill>
              <a:schemeClr val="accent2"/>
            </a:solidFill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30" sz="2000">
                <a:solidFill>
                  <a:srgbClr val="FFFFFF"/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Fuzzy Search mechanism to pass the string</a:t>
            </a:r>
          </a:p>
        </p:txBody>
      </p:sp>
      <p:sp>
        <p:nvSpPr>
          <p:cNvPr id="154" name="Prescription object created &amp; Transaction created on the back end"/>
          <p:cNvSpPr/>
          <p:nvPr/>
        </p:nvSpPr>
        <p:spPr>
          <a:xfrm>
            <a:off x="9004148" y="4830631"/>
            <a:ext cx="2514513" cy="1270001"/>
          </a:xfrm>
          <a:prstGeom prst="rect">
            <a:avLst/>
          </a:prstGeom>
          <a:solidFill>
            <a:srgbClr val="000000"/>
          </a:solidFill>
          <a:ln w="25400">
            <a:solidFill>
              <a:schemeClr val="accent2"/>
            </a:solidFill>
            <a:miter lim="400000"/>
          </a:ln>
          <a:effectLst>
            <a:outerShdw sx="100000" sy="100000" kx="0" ky="0" algn="b" rotWithShape="0" blurRad="38100" dist="12700" dir="5400000">
              <a:srgbClr val="000000">
                <a:alpha val="1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30" sz="2000">
                <a:solidFill>
                  <a:srgbClr val="FFFFFF"/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lvl1pPr>
          </a:lstStyle>
          <a:p>
            <a:pPr/>
            <a:r>
              <a:t>Prescription object created &amp; Transaction created on the back end</a:t>
            </a:r>
          </a:p>
        </p:txBody>
      </p:sp>
      <p:sp>
        <p:nvSpPr>
          <p:cNvPr id="155" name="Voice Detection for Identification"/>
          <p:cNvSpPr txBox="1"/>
          <p:nvPr/>
        </p:nvSpPr>
        <p:spPr>
          <a:xfrm>
            <a:off x="1402841" y="457029"/>
            <a:ext cx="9386317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200">
                <a:solidFill>
                  <a:schemeClr val="accent2"/>
                </a:solidFill>
                <a:latin typeface="Monument Extended Regular"/>
                <a:ea typeface="Monument Extended Regular"/>
                <a:cs typeface="Monument Extended Regular"/>
                <a:sym typeface="Monument Extended Regular"/>
              </a:defRPr>
            </a:lvl1pPr>
          </a:lstStyle>
          <a:p>
            <a:pPr/>
            <a:r>
              <a:t>Voice Detection for Identification</a:t>
            </a:r>
          </a:p>
        </p:txBody>
      </p:sp>
      <p:pic>
        <p:nvPicPr>
          <p:cNvPr id="156" name="Frame 31.png" descr="Frame 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 Placeholder 24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TextBox 4"/>
          <p:cNvSpPr txBox="1"/>
          <p:nvPr/>
        </p:nvSpPr>
        <p:spPr>
          <a:xfrm>
            <a:off x="2157636" y="1977303"/>
            <a:ext cx="7876728" cy="2522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The speech detection component of the application is powered by </a:t>
            </a:r>
            <a:r>
              <a:rPr>
                <a:solidFill>
                  <a:schemeClr val="accent1"/>
                </a:solidFill>
              </a:rPr>
              <a:t>Google Cloud Speech to Text API</a:t>
            </a:r>
            <a:r>
              <a:t>. </a:t>
            </a:r>
          </a:p>
          <a:p>
            <a:pPr>
              <a:lnSpc>
                <a:spcPct val="14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Our application prototype is built on React Native which has community support for voice recognition based on the aforementioned API. </a:t>
            </a:r>
          </a:p>
          <a:p>
            <a:pPr>
              <a:lnSpc>
                <a:spcPct val="14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The recognised text is sent to a REST API build on Node.js and Web3.js which enables us to persist the prescription signature over our custom built blockchain.</a:t>
            </a:r>
          </a:p>
        </p:txBody>
      </p:sp>
      <p:sp>
        <p:nvSpPr>
          <p:cNvPr id="160" name="TextBox 4"/>
          <p:cNvSpPr txBox="1"/>
          <p:nvPr/>
        </p:nvSpPr>
        <p:spPr>
          <a:xfrm>
            <a:off x="2157637" y="4766135"/>
            <a:ext cx="7876727" cy="57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The backend parses the text into three seperate components i.e the name of the medicine, the dosage amount and the advised frequency.</a:t>
            </a:r>
          </a:p>
        </p:txBody>
      </p:sp>
      <p:sp>
        <p:nvSpPr>
          <p:cNvPr id="161" name="Title 1"/>
          <p:cNvSpPr txBox="1"/>
          <p:nvPr/>
        </p:nvSpPr>
        <p:spPr>
          <a:xfrm>
            <a:off x="3972836" y="992609"/>
            <a:ext cx="4246328" cy="5665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0" dist="254000" dir="54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859458">
              <a:lnSpc>
                <a:spcPct val="80000"/>
              </a:lnSpc>
              <a:defRPr spc="-104" sz="3759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Speech - to - Text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2"/>
      <p:bldP build="whole" bldLvl="1" animBg="1" rev="0" advAuto="0" spid="161" grpId="3"/>
      <p:bldP build="whole" bldLvl="1" animBg="1" rev="0" advAuto="0" spid="15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 Placeholder 24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2599" y="0"/>
            <a:ext cx="4662357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3890" y="-149416"/>
            <a:ext cx="4084596" cy="7236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 Placeholder 24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8309" y="-732"/>
            <a:ext cx="4377447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5954" y="-732"/>
            <a:ext cx="4193373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 Placeholder 24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2470" y="-1"/>
            <a:ext cx="4471060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4930" y="0"/>
            <a:ext cx="403254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 Placeholder 24"/>
          <p:cNvSpPr txBox="1"/>
          <p:nvPr>
            <p:ph type="sldNum" sz="quarter" idx="2"/>
          </p:nvPr>
        </p:nvSpPr>
        <p:spPr>
          <a:xfrm>
            <a:off x="391862" y="6443220"/>
            <a:ext cx="220128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THANK YOU!"/>
          <p:cNvSpPr txBox="1"/>
          <p:nvPr/>
        </p:nvSpPr>
        <p:spPr>
          <a:xfrm>
            <a:off x="4131583" y="2982843"/>
            <a:ext cx="39288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900">
                <a:latin typeface="Gordita Black"/>
                <a:ea typeface="Gordita Black"/>
                <a:cs typeface="Gordita Black"/>
                <a:sym typeface="Gordita Black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 Placeholder 24"/>
          <p:cNvSpPr txBox="1"/>
          <p:nvPr>
            <p:ph type="sldNum" sz="quarter" idx="2"/>
          </p:nvPr>
        </p:nvSpPr>
        <p:spPr>
          <a:xfrm>
            <a:off x="420859" y="6443220"/>
            <a:ext cx="162134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" name="Title 1"/>
          <p:cNvSpPr txBox="1"/>
          <p:nvPr>
            <p:ph type="title"/>
          </p:nvPr>
        </p:nvSpPr>
        <p:spPr>
          <a:xfrm>
            <a:off x="4034674" y="992609"/>
            <a:ext cx="4122651" cy="566530"/>
          </a:xfrm>
          <a:prstGeom prst="rect">
            <a:avLst/>
          </a:prstGeom>
          <a:effectLst>
            <a:outerShdw sx="100000" sy="100000" kx="0" ky="0" algn="b" rotWithShape="0" blurRad="508000" dist="254000" dir="5400000">
              <a:srgbClr val="000000">
                <a:alpha val="25000"/>
              </a:srgbClr>
            </a:outerShdw>
          </a:effectLst>
        </p:spPr>
        <p:txBody>
          <a:bodyPr/>
          <a:lstStyle>
            <a:lvl1pPr defTabSz="850315">
              <a:defRPr spc="-103" sz="3720"/>
            </a:lvl1pPr>
          </a:lstStyle>
          <a:p>
            <a:pPr/>
            <a:r>
              <a:t>Existing Problem</a:t>
            </a:r>
          </a:p>
        </p:txBody>
      </p:sp>
      <p:sp>
        <p:nvSpPr>
          <p:cNvPr id="102" name="TextBox 4"/>
          <p:cNvSpPr txBox="1"/>
          <p:nvPr/>
        </p:nvSpPr>
        <p:spPr>
          <a:xfrm>
            <a:off x="1448328" y="2081250"/>
            <a:ext cx="8816220" cy="117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1. Prescription authenticity currently being relied on physical signature of Doctors’ text which could lead to forgery</a:t>
            </a:r>
          </a:p>
        </p:txBody>
      </p:sp>
      <p:sp>
        <p:nvSpPr>
          <p:cNvPr id="103" name="TextBox 4"/>
          <p:cNvSpPr txBox="1"/>
          <p:nvPr/>
        </p:nvSpPr>
        <p:spPr>
          <a:xfrm>
            <a:off x="1448328" y="3676650"/>
            <a:ext cx="881622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2. Illegibility and difficulty to understand prescriptions </a:t>
            </a:r>
          </a:p>
        </p:txBody>
      </p:sp>
      <p:sp>
        <p:nvSpPr>
          <p:cNvPr id="104" name="TextBox 4"/>
          <p:cNvSpPr txBox="1"/>
          <p:nvPr/>
        </p:nvSpPr>
        <p:spPr>
          <a:xfrm>
            <a:off x="1448328" y="4461789"/>
            <a:ext cx="8816220" cy="77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3. Untimely Notification makes number of treatable patients smaller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" grpId="3"/>
      <p:bldP build="whole" bldLvl="1" animBg="1" rev="0" advAuto="0" spid="101" grpId="1"/>
      <p:bldP build="whole" bldLvl="1" animBg="1" rev="0" advAuto="0" spid="102" grpId="2"/>
      <p:bldP build="whole" bldLvl="1" animBg="1" rev="0" advAuto="0" spid="104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lide Number Placeholder 24"/>
          <p:cNvSpPr txBox="1"/>
          <p:nvPr>
            <p:ph type="sldNum" sz="quarter" idx="2"/>
          </p:nvPr>
        </p:nvSpPr>
        <p:spPr>
          <a:xfrm>
            <a:off x="420859" y="6443220"/>
            <a:ext cx="162134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Title 1"/>
          <p:cNvSpPr txBox="1"/>
          <p:nvPr>
            <p:ph type="title"/>
          </p:nvPr>
        </p:nvSpPr>
        <p:spPr>
          <a:xfrm>
            <a:off x="1176579" y="694696"/>
            <a:ext cx="4657242" cy="566530"/>
          </a:xfrm>
          <a:prstGeom prst="rect">
            <a:avLst/>
          </a:prstGeom>
          <a:effectLst>
            <a:outerShdw sx="100000" sy="100000" kx="0" ky="0" algn="b" rotWithShape="0" blurRad="508000" dist="254000" dir="5400000">
              <a:srgbClr val="000000">
                <a:alpha val="25000"/>
              </a:srgbClr>
            </a:outerShdw>
          </a:effectLst>
        </p:spPr>
        <p:txBody>
          <a:bodyPr/>
          <a:lstStyle>
            <a:lvl1pPr defTabSz="859458">
              <a:defRPr spc="-104" sz="3759"/>
            </a:lvl1pPr>
          </a:lstStyle>
          <a:p>
            <a:pPr/>
            <a:r>
              <a:t>Proposed Solution</a:t>
            </a:r>
          </a:p>
        </p:txBody>
      </p:sp>
      <p:sp>
        <p:nvSpPr>
          <p:cNvPr id="108" name="TextBox 4"/>
          <p:cNvSpPr txBox="1"/>
          <p:nvPr/>
        </p:nvSpPr>
        <p:spPr>
          <a:xfrm>
            <a:off x="1143528" y="3180009"/>
            <a:ext cx="7504399" cy="97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1. Prescription authenticity by relying on Cryptographic Principle instead of verifying physical signature of Doctors’ text</a:t>
            </a:r>
          </a:p>
        </p:txBody>
      </p:sp>
      <p:sp>
        <p:nvSpPr>
          <p:cNvPr id="109" name="TextBox 4"/>
          <p:cNvSpPr txBox="1"/>
          <p:nvPr/>
        </p:nvSpPr>
        <p:spPr>
          <a:xfrm>
            <a:off x="1143528" y="4632162"/>
            <a:ext cx="816817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2. Illegibility and difficulty to understand prescriptions </a:t>
            </a:r>
          </a:p>
        </p:txBody>
      </p:sp>
      <p:sp>
        <p:nvSpPr>
          <p:cNvPr id="110" name="TextBox 4"/>
          <p:cNvSpPr txBox="1"/>
          <p:nvPr/>
        </p:nvSpPr>
        <p:spPr>
          <a:xfrm>
            <a:off x="1143528" y="5581394"/>
            <a:ext cx="7662455" cy="64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3. Timely Notification to take medicine since the process ( Doctor Speaking + Auto Signature) will overall save time</a:t>
            </a:r>
          </a:p>
        </p:txBody>
      </p:sp>
      <p:sp>
        <p:nvSpPr>
          <p:cNvPr id="111" name="TextBox 4"/>
          <p:cNvSpPr txBox="1"/>
          <p:nvPr/>
        </p:nvSpPr>
        <p:spPr>
          <a:xfrm>
            <a:off x="1143528" y="1833902"/>
            <a:ext cx="8168173" cy="77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The Solution is to </a:t>
            </a:r>
            <a:r>
              <a:rPr>
                <a:solidFill>
                  <a:schemeClr val="accent2">
                    <a:lumOff val="8284"/>
                  </a:schemeClr>
                </a:solidFill>
              </a:rPr>
              <a:t>create a  Medical Health Care interface</a:t>
            </a:r>
            <a:r>
              <a:t> between the doctor and patient. </a:t>
            </a:r>
          </a:p>
        </p:txBody>
      </p:sp>
      <p:pic>
        <p:nvPicPr>
          <p:cNvPr id="1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4533" y="-1"/>
            <a:ext cx="4382934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" grpId="1"/>
      <p:bldP build="whole" bldLvl="1" animBg="1" rev="0" advAuto="0" spid="108" grpId="2"/>
      <p:bldP build="whole" bldLvl="1" animBg="1" rev="0" advAuto="0" spid="110" grpId="4"/>
      <p:bldP build="whole" bldLvl="1" animBg="1" rev="0" advAuto="0" spid="111" grpId="5"/>
      <p:bldP build="whole" bldLvl="1" animBg="1" rev="0" advAuto="0" spid="109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24"/>
          <p:cNvSpPr txBox="1"/>
          <p:nvPr>
            <p:ph type="sldNum" sz="quarter" idx="2"/>
          </p:nvPr>
        </p:nvSpPr>
        <p:spPr>
          <a:xfrm>
            <a:off x="420859" y="6443220"/>
            <a:ext cx="162134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" name="TextBox 4"/>
          <p:cNvSpPr txBox="1"/>
          <p:nvPr/>
        </p:nvSpPr>
        <p:spPr>
          <a:xfrm>
            <a:off x="1519569" y="3007826"/>
            <a:ext cx="9152862" cy="1837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61473" indent="-561473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E prescription with Signature using public and private key. </a:t>
            </a:r>
          </a:p>
          <a:p>
            <a:pPr marL="561473" indent="-561473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Voice generative Prescription Parser through Speech</a:t>
            </a:r>
          </a:p>
          <a:p>
            <a:pPr marL="561473" indent="-561473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Common Public’s Integration with Blockchain</a:t>
            </a:r>
          </a:p>
        </p:txBody>
      </p:sp>
      <p:sp>
        <p:nvSpPr>
          <p:cNvPr id="116" name="Title 1"/>
          <p:cNvSpPr txBox="1"/>
          <p:nvPr>
            <p:ph type="title"/>
          </p:nvPr>
        </p:nvSpPr>
        <p:spPr>
          <a:xfrm>
            <a:off x="5104873" y="535409"/>
            <a:ext cx="1982254" cy="566530"/>
          </a:xfrm>
          <a:prstGeom prst="rect">
            <a:avLst/>
          </a:prstGeom>
          <a:effectLst>
            <a:outerShdw sx="100000" sy="100000" kx="0" ky="0" algn="b" rotWithShape="0" blurRad="508000" dist="254000" dir="5400000">
              <a:srgbClr val="000000">
                <a:alpha val="25000"/>
              </a:srgbClr>
            </a:outerShdw>
          </a:effectLst>
        </p:spPr>
        <p:txBody>
          <a:bodyPr/>
          <a:lstStyle>
            <a:lvl1pPr defTabSz="859458">
              <a:defRPr spc="-104" sz="3759"/>
            </a:lvl1pPr>
          </a:lstStyle>
          <a:p>
            <a:pPr/>
            <a:r>
              <a:t>Novelty</a:t>
            </a:r>
          </a:p>
        </p:txBody>
      </p:sp>
      <p:sp>
        <p:nvSpPr>
          <p:cNvPr id="117" name="TextBox 4"/>
          <p:cNvSpPr txBox="1"/>
          <p:nvPr/>
        </p:nvSpPr>
        <p:spPr>
          <a:xfrm>
            <a:off x="2011913" y="1402102"/>
            <a:ext cx="8168173" cy="1305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Digitisation of Medical Prescription through Blockchain in the 21st century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" grpId="1"/>
      <p:bldP build="whole" bldLvl="1" animBg="1" rev="0" advAuto="0" spid="115" grpId="2"/>
      <p:bldP build="whole" bldLvl="1" animBg="1" rev="0" advAuto="0" spid="117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24"/>
          <p:cNvSpPr txBox="1"/>
          <p:nvPr>
            <p:ph type="sldNum" sz="quarter" idx="2"/>
          </p:nvPr>
        </p:nvSpPr>
        <p:spPr>
          <a:xfrm>
            <a:off x="420859" y="6443220"/>
            <a:ext cx="162134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TextBox 4"/>
          <p:cNvSpPr txBox="1"/>
          <p:nvPr/>
        </p:nvSpPr>
        <p:spPr>
          <a:xfrm>
            <a:off x="1353105" y="2108586"/>
            <a:ext cx="948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1. Patient arrives at the hospital or clinic and opens his Mobile Application</a:t>
            </a:r>
          </a:p>
        </p:txBody>
      </p:sp>
      <p:sp>
        <p:nvSpPr>
          <p:cNvPr id="121" name="Title 1"/>
          <p:cNvSpPr txBox="1"/>
          <p:nvPr>
            <p:ph type="title"/>
          </p:nvPr>
        </p:nvSpPr>
        <p:spPr>
          <a:xfrm>
            <a:off x="4958517" y="992609"/>
            <a:ext cx="2368761" cy="566530"/>
          </a:xfrm>
          <a:prstGeom prst="rect">
            <a:avLst/>
          </a:prstGeom>
          <a:effectLst>
            <a:outerShdw sx="100000" sy="100000" kx="0" ky="0" algn="b" rotWithShape="0" blurRad="508000" dist="254000" dir="5400000">
              <a:srgbClr val="000000">
                <a:alpha val="25000"/>
              </a:srgbClr>
            </a:outerShdw>
          </a:effectLst>
        </p:spPr>
        <p:txBody>
          <a:bodyPr/>
          <a:lstStyle>
            <a:lvl1pPr defTabSz="841172">
              <a:defRPr spc="-102" sz="3680"/>
            </a:lvl1pPr>
          </a:lstStyle>
          <a:p>
            <a:pPr/>
            <a:r>
              <a:t>Workflow</a:t>
            </a:r>
          </a:p>
        </p:txBody>
      </p:sp>
      <p:sp>
        <p:nvSpPr>
          <p:cNvPr id="122" name="TextBox 4"/>
          <p:cNvSpPr txBox="1"/>
          <p:nvPr/>
        </p:nvSpPr>
        <p:spPr>
          <a:xfrm>
            <a:off x="1353105" y="2678623"/>
            <a:ext cx="948579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2. The doctor uses his application to scan a QR code of the patient's unique public address.</a:t>
            </a:r>
          </a:p>
        </p:txBody>
      </p:sp>
      <p:sp>
        <p:nvSpPr>
          <p:cNvPr id="123" name="TextBox 4"/>
          <p:cNvSpPr txBox="1"/>
          <p:nvPr/>
        </p:nvSpPr>
        <p:spPr>
          <a:xfrm>
            <a:off x="1353105" y="3388359"/>
            <a:ext cx="948579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3. The doctor dictates the prescription in a standard format from which the different components can be separated.</a:t>
            </a:r>
          </a:p>
        </p:txBody>
      </p:sp>
      <p:sp>
        <p:nvSpPr>
          <p:cNvPr id="124" name="TextBox 4"/>
          <p:cNvSpPr txBox="1"/>
          <p:nvPr/>
        </p:nvSpPr>
        <p:spPr>
          <a:xfrm>
            <a:off x="1353105" y="4098095"/>
            <a:ext cx="948579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4. The backend receives this text and parses it to create an object. It hashes this object and stores this in the database.</a:t>
            </a:r>
          </a:p>
        </p:txBody>
      </p:sp>
      <p:sp>
        <p:nvSpPr>
          <p:cNvPr id="125" name="TextBox 4"/>
          <p:cNvSpPr txBox="1"/>
          <p:nvPr/>
        </p:nvSpPr>
        <p:spPr>
          <a:xfrm>
            <a:off x="1353105" y="4807831"/>
            <a:ext cx="948579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5. This hash is sent back to the doctor which is digitally signed by the doctor using cryptographic methods.</a:t>
            </a:r>
          </a:p>
        </p:txBody>
      </p:sp>
      <p:sp>
        <p:nvSpPr>
          <p:cNvPr id="126" name="TextBox 4"/>
          <p:cNvSpPr txBox="1"/>
          <p:nvPr/>
        </p:nvSpPr>
        <p:spPr>
          <a:xfrm>
            <a:off x="1353105" y="5517567"/>
            <a:ext cx="948579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 sz="17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pPr/>
            <a:r>
              <a:t>6. This hash is verified through the blockchain and the patient can view his digitally verified prescription on his phone.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Class="entr" nodeType="with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Class="entr" nodeType="with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Class="entr" nodeType="with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Class="entr" nodeType="with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Class="entr" nodeType="with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1"/>
      <p:bldP build="p" bldLvl="1" animBg="1" rev="0" advAuto="0" spid="122" grpId="3"/>
      <p:bldP build="p" bldLvl="1" animBg="1" rev="0" advAuto="0" spid="120" grpId="2"/>
      <p:bldP build="p" bldLvl="1" animBg="1" rev="0" advAuto="0" spid="123" grpId="4"/>
      <p:bldP build="p" bldLvl="1" animBg="1" rev="0" advAuto="0" spid="125" grpId="6"/>
      <p:bldP build="p" bldLvl="1" animBg="1" rev="0" advAuto="0" spid="124" grpId="5"/>
      <p:bldP build="p" bldLvl="1" animBg="1" rev="0" advAuto="0" spid="126" grpId="7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24"/>
          <p:cNvSpPr txBox="1"/>
          <p:nvPr>
            <p:ph type="sldNum" sz="quarter" idx="2"/>
          </p:nvPr>
        </p:nvSpPr>
        <p:spPr>
          <a:xfrm>
            <a:off x="420859" y="6443220"/>
            <a:ext cx="162134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Title 1"/>
          <p:cNvSpPr txBox="1"/>
          <p:nvPr>
            <p:ph type="title"/>
          </p:nvPr>
        </p:nvSpPr>
        <p:spPr>
          <a:xfrm>
            <a:off x="2405502" y="312741"/>
            <a:ext cx="7888996" cy="566530"/>
          </a:xfrm>
          <a:prstGeom prst="rect">
            <a:avLst/>
          </a:prstGeom>
          <a:effectLst>
            <a:outerShdw sx="100000" sy="100000" kx="0" ky="0" algn="b" rotWithShape="0" blurRad="508000" dist="254000" dir="5400000">
              <a:srgbClr val="000000">
                <a:alpha val="25000"/>
              </a:srgbClr>
            </a:outerShdw>
          </a:effectLst>
        </p:spPr>
        <p:txBody>
          <a:bodyPr/>
          <a:lstStyle>
            <a:lvl1pPr defTabSz="859458">
              <a:defRPr spc="-104" sz="3759"/>
            </a:lvl1pPr>
          </a:lstStyle>
          <a:p>
            <a:pPr/>
            <a:r>
              <a:t>Business solution /Social Impact</a:t>
            </a:r>
          </a:p>
        </p:txBody>
      </p:sp>
      <p:sp>
        <p:nvSpPr>
          <p:cNvPr id="130" name="TextBox 4"/>
          <p:cNvSpPr txBox="1"/>
          <p:nvPr/>
        </p:nvSpPr>
        <p:spPr>
          <a:xfrm>
            <a:off x="782700" y="2384038"/>
            <a:ext cx="5653474" cy="311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20842" indent="-320842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Serve as a digital footprint for the Hospital/Clinic. This is better than the existing methods since the whole process of digitalisation is faster and more reliable in process since no middleman is required.</a:t>
            </a:r>
          </a:p>
          <a:p>
            <a:pPr marL="320842" indent="-320842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Save the time to give prescriptions by which he can work on the main task and diagnose more patients</a:t>
            </a:r>
          </a:p>
        </p:txBody>
      </p:sp>
      <p:sp>
        <p:nvSpPr>
          <p:cNvPr id="131" name="TextBox 4"/>
          <p:cNvSpPr txBox="1"/>
          <p:nvPr/>
        </p:nvSpPr>
        <p:spPr>
          <a:xfrm>
            <a:off x="1374047" y="1476347"/>
            <a:ext cx="447078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Doctors’ Perspective</a:t>
            </a:r>
          </a:p>
        </p:txBody>
      </p:sp>
      <p:sp>
        <p:nvSpPr>
          <p:cNvPr id="132" name="TextBox 4"/>
          <p:cNvSpPr txBox="1"/>
          <p:nvPr/>
        </p:nvSpPr>
        <p:spPr>
          <a:xfrm>
            <a:off x="6669237" y="1555075"/>
            <a:ext cx="4806138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Patients’/Socials’ Perspective</a:t>
            </a:r>
          </a:p>
        </p:txBody>
      </p:sp>
      <p:sp>
        <p:nvSpPr>
          <p:cNvPr id="133" name="TextBox 4"/>
          <p:cNvSpPr txBox="1"/>
          <p:nvPr/>
        </p:nvSpPr>
        <p:spPr>
          <a:xfrm>
            <a:off x="6501405" y="2551678"/>
            <a:ext cx="5141802" cy="2778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20842" indent="-320842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Patient can easily access medical records given by the doctor</a:t>
            </a:r>
          </a:p>
          <a:p>
            <a:pPr marL="320842" indent="-320842">
              <a:lnSpc>
                <a:spcPct val="11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If the doctors have a problem-          For example with the legibility of handwritten text since the prescription is digitalised then chemists could understand the legibility of doctors easily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Class="entr" nodeType="with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Class="entr" nodeType="with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1"/>
      <p:bldP build="p" bldLvl="1" animBg="1" rev="0" advAuto="0" spid="131" grpId="3"/>
      <p:bldP build="whole" bldLvl="1" animBg="1" rev="0" advAuto="0" spid="130" grpId="2"/>
      <p:bldP build="p" bldLvl="1" animBg="1" rev="0" advAuto="0" spid="132" grpId="4"/>
      <p:bldP build="whole" bldLvl="1" animBg="1" rev="0" advAuto="0" spid="133" grpId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 Placeholder 24"/>
          <p:cNvSpPr txBox="1"/>
          <p:nvPr>
            <p:ph type="sldNum" sz="quarter" idx="2"/>
          </p:nvPr>
        </p:nvSpPr>
        <p:spPr>
          <a:xfrm>
            <a:off x="420859" y="6443220"/>
            <a:ext cx="162134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TextBox 4"/>
          <p:cNvSpPr txBox="1"/>
          <p:nvPr/>
        </p:nvSpPr>
        <p:spPr>
          <a:xfrm>
            <a:off x="884462" y="1888403"/>
            <a:ext cx="10931077" cy="4226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13894" indent="-213894">
              <a:lnSpc>
                <a:spcPct val="14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Relying on Proof of Authority instead of Proof of Work will help us save a certain amount of time and make the application scalable</a:t>
            </a:r>
          </a:p>
          <a:p>
            <a:pPr marL="213894" indent="-213894">
              <a:lnSpc>
                <a:spcPct val="14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Verifying Doctor’s authenticity by his licence number through Indian Medical Registry (IMR) and doing Image Processing of his licence.</a:t>
            </a:r>
          </a:p>
          <a:p>
            <a:pPr marL="213894" indent="-213894">
              <a:lnSpc>
                <a:spcPct val="14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Implementing smart Contracts through Hyperledger ( Plans will be to build the blockchain from scratch in the future</a:t>
            </a:r>
          </a:p>
          <a:p>
            <a:pPr marL="213894" indent="-213894">
              <a:lnSpc>
                <a:spcPct val="14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Inclusion of chemists/pharmacists in the blockchain giving medicines to patients to also reduced forgery of selling of medicines</a:t>
            </a:r>
          </a:p>
          <a:p>
            <a:pPr marL="213894" indent="-213894">
              <a:lnSpc>
                <a:spcPct val="140000"/>
              </a:lnSpc>
              <a:spcBef>
                <a:spcPts val="1000"/>
              </a:spcBef>
              <a:buSzPct val="100000"/>
              <a:buAutoNum type="arabicPeriod" startAt="1"/>
              <a:defRPr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t>Inclusion of a predictive text parser with automated speech parser</a:t>
            </a:r>
          </a:p>
        </p:txBody>
      </p:sp>
      <p:sp>
        <p:nvSpPr>
          <p:cNvPr id="137" name="Title 1"/>
          <p:cNvSpPr txBox="1"/>
          <p:nvPr/>
        </p:nvSpPr>
        <p:spPr>
          <a:xfrm>
            <a:off x="3193175" y="840209"/>
            <a:ext cx="5805649" cy="5665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0" dist="254000" dir="540000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859458">
              <a:lnSpc>
                <a:spcPct val="80000"/>
              </a:lnSpc>
              <a:defRPr spc="-104" sz="3759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Scope for Improvement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1"/>
      <p:bldP build="whole" bldLvl="1" animBg="1" rev="0" advAuto="0" spid="137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24"/>
          <p:cNvSpPr txBox="1"/>
          <p:nvPr>
            <p:ph type="sldNum" sz="quarter" idx="2"/>
          </p:nvPr>
        </p:nvSpPr>
        <p:spPr>
          <a:xfrm>
            <a:off x="420859" y="6443220"/>
            <a:ext cx="162134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TextBox 4"/>
          <p:cNvSpPr txBox="1"/>
          <p:nvPr/>
        </p:nvSpPr>
        <p:spPr>
          <a:xfrm>
            <a:off x="2327606" y="2878206"/>
            <a:ext cx="7536788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defRPr sz="4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Digitisation of Medical</a:t>
            </a:r>
          </a:p>
          <a:p>
            <a:pPr algn="ctr">
              <a:lnSpc>
                <a:spcPct val="110000"/>
              </a:lnSpc>
              <a:spcBef>
                <a:spcPts val="1000"/>
              </a:spcBef>
              <a:defRPr sz="4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Prescription</a:t>
            </a:r>
          </a:p>
        </p:txBody>
      </p:sp>
      <p:sp>
        <p:nvSpPr>
          <p:cNvPr id="141" name="Title 1"/>
          <p:cNvSpPr txBox="1"/>
          <p:nvPr>
            <p:ph type="title"/>
          </p:nvPr>
        </p:nvSpPr>
        <p:spPr>
          <a:xfrm>
            <a:off x="3765469" y="992609"/>
            <a:ext cx="4661062" cy="566530"/>
          </a:xfrm>
          <a:prstGeom prst="rect">
            <a:avLst/>
          </a:prstGeom>
          <a:effectLst>
            <a:outerShdw sx="100000" sy="100000" kx="0" ky="0" algn="b" rotWithShape="0" blurRad="508000" dist="254000" dir="5400000">
              <a:srgbClr val="000000">
                <a:alpha val="25000"/>
              </a:srgbClr>
            </a:outerShdw>
          </a:effectLst>
        </p:spPr>
        <p:txBody>
          <a:bodyPr/>
          <a:lstStyle>
            <a:lvl1pPr defTabSz="804599">
              <a:defRPr spc="-97" sz="3520"/>
            </a:lvl1pPr>
          </a:lstStyle>
          <a:p>
            <a:pPr/>
            <a:r>
              <a:t>Unique Selling Point</a:t>
            </a:r>
          </a:p>
        </p:txBody>
      </p:sp>
      <p:pic>
        <p:nvPicPr>
          <p:cNvPr id="142" name="Frame 38.png" descr="Frame 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Frame 37.png" descr="Frame 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9757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2"/>
      <p:bldP build="whole" bldLvl="1" animBg="1" rev="0" advAuto="0" spid="14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 Placeholder 24"/>
          <p:cNvSpPr txBox="1"/>
          <p:nvPr>
            <p:ph type="sldNum" sz="quarter" idx="2"/>
          </p:nvPr>
        </p:nvSpPr>
        <p:spPr>
          <a:xfrm>
            <a:off x="420859" y="6443220"/>
            <a:ext cx="162134" cy="231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" name="TextBox 4"/>
          <p:cNvSpPr txBox="1"/>
          <p:nvPr/>
        </p:nvSpPr>
        <p:spPr>
          <a:xfrm>
            <a:off x="2327606" y="2878206"/>
            <a:ext cx="7536788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defRPr sz="4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Digitisation of Medical</a:t>
            </a:r>
          </a:p>
          <a:p>
            <a:pPr algn="ctr">
              <a:lnSpc>
                <a:spcPct val="110000"/>
              </a:lnSpc>
              <a:spcBef>
                <a:spcPts val="1000"/>
              </a:spcBef>
              <a:defRPr sz="4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Prescription</a:t>
            </a:r>
          </a:p>
        </p:txBody>
      </p:sp>
      <p:sp>
        <p:nvSpPr>
          <p:cNvPr id="147" name="Title 1"/>
          <p:cNvSpPr txBox="1"/>
          <p:nvPr>
            <p:ph type="title"/>
          </p:nvPr>
        </p:nvSpPr>
        <p:spPr>
          <a:xfrm>
            <a:off x="3765469" y="992609"/>
            <a:ext cx="4661062" cy="566530"/>
          </a:xfrm>
          <a:prstGeom prst="rect">
            <a:avLst/>
          </a:prstGeom>
          <a:effectLst>
            <a:outerShdw sx="100000" sy="100000" kx="0" ky="0" algn="b" rotWithShape="0" blurRad="508000" dist="254000" dir="5400000">
              <a:srgbClr val="000000">
                <a:alpha val="25000"/>
              </a:srgbClr>
            </a:outerShdw>
          </a:effectLst>
        </p:spPr>
        <p:txBody>
          <a:bodyPr/>
          <a:lstStyle>
            <a:lvl1pPr defTabSz="804599">
              <a:defRPr spc="-97" sz="3520"/>
            </a:lvl1pPr>
          </a:lstStyle>
          <a:p>
            <a:pPr/>
            <a:r>
              <a:t>Unique Selling Point</a:t>
            </a:r>
          </a:p>
        </p:txBody>
      </p:sp>
      <p:pic>
        <p:nvPicPr>
          <p:cNvPr id="148" name="Frame 38.png" descr="Frame 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2"/>
      <p:bldP build="whole" bldLvl="1" animBg="1" rev="0" advAuto="0" spid="14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Voodoo Powerpoint Template">
      <a:dk1>
        <a:srgbClr val="222222"/>
      </a:dk1>
      <a:lt1>
        <a:srgbClr val="F0F0F0"/>
      </a:lt1>
      <a:dk2>
        <a:srgbClr val="A7A7A7"/>
      </a:dk2>
      <a:lt2>
        <a:srgbClr val="535353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12700" dir="5400000">
              <a:srgbClr val="000000">
                <a:alpha val="15000"/>
              </a:srgbClr>
            </a:outerShdw>
          </a:effectLst>
        </a:effectStyle>
        <a:effectStyle>
          <a:effectLst>
            <a:outerShdw sx="100000" sy="100000" kx="0" ky="0" algn="b" rotWithShape="0" blurRad="38100" dist="12700" dir="5400000">
              <a:srgbClr val="000000">
                <a:alpha val="1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38100" dist="12700" dir="5400000">
            <a:srgbClr val="000000">
              <a:alpha val="15000"/>
            </a:srgbClr>
          </a:outerShdw>
        </a:effectLst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oodoo Powerpoint Template">
  <a:themeElements>
    <a:clrScheme name="Voodoo Powerpoin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0000FF"/>
      </a:hlink>
      <a:folHlink>
        <a:srgbClr val="FF00FF"/>
      </a:folHlink>
    </a:clrScheme>
    <a:fontScheme name="Voodoo Powerpoint Templa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Voodoo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12700" dir="5400000">
              <a:srgbClr val="000000">
                <a:alpha val="15000"/>
              </a:srgbClr>
            </a:outerShdw>
          </a:effectLst>
        </a:effectStyle>
        <a:effectStyle>
          <a:effectLst>
            <a:outerShdw sx="100000" sy="100000" kx="0" ky="0" algn="b" rotWithShape="0" blurRad="38100" dist="12700" dir="5400000">
              <a:srgbClr val="000000">
                <a:alpha val="1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0F0"/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38100" dist="12700" dir="5400000">
            <a:srgbClr val="000000">
              <a:alpha val="15000"/>
            </a:srgbClr>
          </a:outerShdw>
        </a:effectLst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